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E45C5-593B-428C-9291-B49B7607F1F5}" type="datetimeFigureOut">
              <a:rPr lang="ru-RU" smtClean="0"/>
              <a:t>27.01.2013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06E78-1FAA-4C0A-A95B-41893187E87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06E78-1FAA-4C0A-A95B-41893187E878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randomBar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lla\Desktop\3-D0-AD-D0-BD-D0-B5-D1-80-D0-B3-D0-B8-D1-8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29174"/>
            <a:ext cx="3786182" cy="1928826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/>
              <a:t>Підготувала:</a:t>
            </a:r>
          </a:p>
          <a:p>
            <a:pPr algn="l"/>
            <a:r>
              <a:rPr lang="uk-UA" sz="2400" dirty="0" smtClean="0"/>
              <a:t>Учениця 9-Б класу</a:t>
            </a:r>
          </a:p>
          <a:p>
            <a:pPr algn="l"/>
            <a:r>
              <a:rPr lang="uk-UA" sz="2400" dirty="0" smtClean="0"/>
              <a:t>СЗШ № 37</a:t>
            </a:r>
          </a:p>
          <a:p>
            <a:pPr algn="l"/>
            <a:r>
              <a:rPr lang="uk-UA" sz="2400" dirty="0" smtClean="0"/>
              <a:t>м. Дніпропетровська</a:t>
            </a:r>
          </a:p>
          <a:p>
            <a:pPr algn="l"/>
            <a:r>
              <a:rPr lang="uk-UA" sz="2400" dirty="0" smtClean="0"/>
              <a:t>Шуміліна Олександра 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207167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Традиційні</a:t>
            </a:r>
            <a:r>
              <a:rPr lang="ru-RU" sz="6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джерела енергії</a:t>
            </a:r>
            <a:endParaRPr lang="ru-RU" sz="6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Торф</a:t>
            </a:r>
            <a:endParaRPr lang="ru-RU" sz="54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1857388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вистачить, якщо не скоротити темпи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споживання:</a:t>
            </a:r>
          </a:p>
          <a:p>
            <a:pPr marL="180000" indent="0">
              <a:buNone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1800" dirty="0" err="1" smtClean="0"/>
              <a:t>Відновлювана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повільно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чого і як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використовується:</a:t>
            </a:r>
          </a:p>
          <a:p>
            <a:pPr marL="180000" indent="0">
              <a:buNone/>
            </a:pPr>
            <a:r>
              <a:rPr lang="ru-RU" sz="2000" dirty="0" smtClean="0"/>
              <a:t>      </a:t>
            </a:r>
            <a:r>
              <a:rPr lang="ru-RU" sz="1800" dirty="0" smtClean="0"/>
              <a:t>Спалюється для отримання  теплової </a:t>
            </a:r>
            <a:r>
              <a:rPr lang="ru-RU" sz="1800" dirty="0" smtClean="0"/>
              <a:t>енергії.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</a:t>
            </a:r>
            <a:r>
              <a:rPr lang="ru-RU" sz="1800" dirty="0" smtClean="0"/>
              <a:t>для </a:t>
            </a:r>
            <a:r>
              <a:rPr lang="ru-RU" sz="1800" dirty="0" smtClean="0"/>
              <a:t>       </a:t>
            </a:r>
            <a:r>
              <a:rPr lang="ru-RU" sz="1800" dirty="0" err="1" smtClean="0"/>
              <a:t>удобрення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орних</a:t>
            </a:r>
            <a:r>
              <a:rPr lang="ru-RU" sz="1800" dirty="0" smtClean="0"/>
              <a:t> земель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857496"/>
            <a:ext cx="41433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проблеми викликає:</a:t>
            </a:r>
          </a:p>
          <a:p>
            <a:r>
              <a:rPr lang="ru-RU" dirty="0" err="1" smtClean="0"/>
              <a:t>Торфовища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парникового газу метану.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посух</a:t>
            </a:r>
            <a:r>
              <a:rPr lang="ru-RU" dirty="0" smtClean="0"/>
              <a:t> </a:t>
            </a:r>
            <a:r>
              <a:rPr lang="ru-RU" dirty="0" err="1" smtClean="0"/>
              <a:t>торфовища</a:t>
            </a:r>
            <a:r>
              <a:rPr lang="ru-RU" dirty="0" smtClean="0"/>
              <a:t> </a:t>
            </a:r>
            <a:r>
              <a:rPr lang="ru-RU" dirty="0" err="1" smtClean="0"/>
              <a:t>загораються</a:t>
            </a:r>
            <a:r>
              <a:rPr lang="ru-RU" dirty="0" smtClean="0"/>
              <a:t> і </a:t>
            </a:r>
            <a:r>
              <a:rPr lang="ru-RU" dirty="0" err="1" smtClean="0"/>
              <a:t>погасити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складніше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ліси</a:t>
            </a:r>
            <a:r>
              <a:rPr lang="ru-RU" dirty="0" smtClean="0"/>
              <a:t>. При </a:t>
            </a:r>
            <a:r>
              <a:rPr lang="ru-RU" dirty="0" err="1" smtClean="0"/>
              <a:t>горінні</a:t>
            </a:r>
            <a:r>
              <a:rPr lang="ru-RU" dirty="0" smtClean="0"/>
              <a:t> торфу виділяється велика кількість СО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посилює</a:t>
            </a:r>
            <a:r>
              <a:rPr lang="ru-RU" dirty="0" smtClean="0"/>
              <a:t> </a:t>
            </a:r>
            <a:r>
              <a:rPr lang="ru-RU" dirty="0" err="1" smtClean="0"/>
              <a:t>парниковий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і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C:\Users\Alla\Desktop\43383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928934"/>
            <a:ext cx="4814825" cy="3571900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Alla\Desktop\novosti-v-fotografiyah-2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14876" cy="3232944"/>
          </a:xfrm>
        </p:spPr>
        <p:txBody>
          <a:bodyPr>
            <a:noAutofit/>
          </a:bodyPr>
          <a:lstStyle/>
          <a:p>
            <a:pPr algn="ctr"/>
            <a:r>
              <a:rPr lang="ru-RU" sz="7000" b="1" dirty="0" smtClean="0">
                <a:ln w="63500" cmpd="tri">
                  <a:solidFill>
                    <a:srgbClr val="7A0000"/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</a:t>
            </a:r>
            <a:r>
              <a:rPr lang="ru-RU" sz="7000" b="1" dirty="0" smtClean="0">
                <a:ln w="63500" cmpd="tri">
                  <a:solidFill>
                    <a:srgbClr val="7A0000"/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 </a:t>
            </a:r>
            <a:r>
              <a:rPr lang="ru-RU" sz="7000" b="1" dirty="0" smtClean="0">
                <a:ln w="63500" cmpd="tri">
                  <a:solidFill>
                    <a:srgbClr val="7A0000"/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увагу</a:t>
            </a:r>
            <a:r>
              <a:rPr lang="ru-RU" sz="7000" b="1" dirty="0" smtClean="0">
                <a:ln w="63500" cmpd="tri">
                  <a:solidFill>
                    <a:srgbClr val="7A0000"/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7000" b="1" dirty="0">
              <a:ln w="63500" cmpd="tri">
                <a:solidFill>
                  <a:srgbClr val="7A0000"/>
                </a:solidFill>
                <a:prstDash val="solid"/>
              </a:ln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Зміст:</a:t>
            </a:r>
            <a:endParaRPr lang="ru-RU" sz="7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/>
          <a:lstStyle/>
          <a:p>
            <a:pPr marL="578358" indent="-514350">
              <a:buAutoNum type="arabicPeriod"/>
            </a:pPr>
            <a:r>
              <a:rPr lang="uk-UA" dirty="0" smtClean="0"/>
              <a:t>Традиційні джерела енергії</a:t>
            </a:r>
          </a:p>
          <a:p>
            <a:pPr marL="578358" indent="-514350">
              <a:buAutoNum type="arabicPeriod"/>
            </a:pPr>
            <a:r>
              <a:rPr lang="uk-UA" dirty="0" smtClean="0"/>
              <a:t>Вугілля</a:t>
            </a:r>
          </a:p>
          <a:p>
            <a:pPr marL="578358" indent="-514350">
              <a:buAutoNum type="arabicPeriod"/>
            </a:pPr>
            <a:r>
              <a:rPr lang="uk-UA" dirty="0" smtClean="0"/>
              <a:t>Газ</a:t>
            </a:r>
          </a:p>
          <a:p>
            <a:pPr marL="578358" indent="-514350">
              <a:buAutoNum type="arabicPeriod"/>
            </a:pPr>
            <a:r>
              <a:rPr lang="uk-UA" dirty="0" smtClean="0"/>
              <a:t>Нафта</a:t>
            </a:r>
          </a:p>
          <a:p>
            <a:pPr marL="578358" indent="-514350">
              <a:buAutoNum type="arabicPeriod"/>
            </a:pPr>
            <a:r>
              <a:rPr lang="uk-UA" dirty="0" smtClean="0"/>
              <a:t>Енергія великої води </a:t>
            </a:r>
          </a:p>
          <a:p>
            <a:pPr marL="578358" indent="-514350">
              <a:buAutoNum type="arabicPeriod"/>
            </a:pPr>
            <a:r>
              <a:rPr lang="uk-UA" dirty="0" smtClean="0"/>
              <a:t>Ядерне паливо</a:t>
            </a:r>
          </a:p>
          <a:p>
            <a:pPr marL="578358" indent="-514350">
              <a:buAutoNum type="arabicPeriod"/>
            </a:pPr>
            <a:r>
              <a:rPr lang="uk-UA" dirty="0" smtClean="0"/>
              <a:t>Деревина</a:t>
            </a:r>
          </a:p>
          <a:p>
            <a:pPr marL="578358" indent="-514350">
              <a:buAutoNum type="arabicPeriod"/>
            </a:pPr>
            <a:r>
              <a:rPr lang="uk-UA" dirty="0" smtClean="0"/>
              <a:t>Торф</a:t>
            </a:r>
          </a:p>
          <a:p>
            <a:pPr marL="578358" indent="-514350">
              <a:buAutoNum type="arabicPeriod"/>
            </a:pPr>
            <a:endParaRPr lang="uk-UA" dirty="0" smtClean="0"/>
          </a:p>
          <a:p>
            <a:pPr marL="578358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3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Традиційні джерела енергії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/>
              <a:t>Традиційними </a:t>
            </a:r>
            <a:r>
              <a:rPr lang="ru-RU" sz="2000" dirty="0" smtClean="0"/>
              <a:t>ми називаємо джерела енергії, використання яких вже стало так би мовити звичним. </a:t>
            </a:r>
            <a:r>
              <a:rPr lang="ru-RU" sz="2000" dirty="0" smtClean="0"/>
              <a:t>Це</a:t>
            </a:r>
            <a:r>
              <a:rPr lang="ru-RU" sz="2000" dirty="0" smtClean="0"/>
              <a:t> </a:t>
            </a:r>
            <a:r>
              <a:rPr lang="ru-RU" sz="2000" dirty="0" smtClean="0"/>
              <a:t>може</a:t>
            </a:r>
            <a:r>
              <a:rPr lang="ru-RU" sz="2000" dirty="0" smtClean="0"/>
              <a:t> бути </a:t>
            </a:r>
            <a:r>
              <a:rPr lang="ru-RU" sz="2000" dirty="0" smtClean="0"/>
              <a:t>перетворена</a:t>
            </a:r>
            <a:r>
              <a:rPr lang="ru-RU" sz="2000" dirty="0" smtClean="0"/>
              <a:t> </a:t>
            </a:r>
            <a:r>
              <a:rPr lang="ru-RU" sz="2000" dirty="0" smtClean="0"/>
              <a:t>енергія</a:t>
            </a:r>
            <a:r>
              <a:rPr lang="ru-RU" sz="2000" dirty="0" smtClean="0"/>
              <a:t> </a:t>
            </a:r>
            <a:r>
              <a:rPr lang="ru-RU" sz="2000" dirty="0" smtClean="0"/>
              <a:t>відновлюваних</a:t>
            </a:r>
            <a:r>
              <a:rPr lang="ru-RU" sz="2000" dirty="0" smtClean="0"/>
              <a:t> </a:t>
            </a:r>
            <a:r>
              <a:rPr lang="ru-RU" sz="2000" dirty="0" smtClean="0"/>
              <a:t>чи</a:t>
            </a:r>
            <a:r>
              <a:rPr lang="ru-RU" sz="2000" dirty="0" smtClean="0"/>
              <a:t> </a:t>
            </a:r>
            <a:r>
              <a:rPr lang="ru-RU" sz="2000" dirty="0" smtClean="0"/>
              <a:t>невідновлюваних</a:t>
            </a:r>
            <a:r>
              <a:rPr lang="ru-RU" sz="2000" dirty="0" smtClean="0"/>
              <a:t> </a:t>
            </a:r>
            <a:r>
              <a:rPr lang="ru-RU" sz="2000" dirty="0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smtClean="0"/>
              <a:t>ресурсів</a:t>
            </a:r>
            <a:r>
              <a:rPr lang="ru-RU" sz="2000" dirty="0" smtClean="0"/>
              <a:t>, </a:t>
            </a:r>
            <a:r>
              <a:rPr lang="ru-RU" sz="2000" dirty="0" smtClean="0"/>
              <a:t>але</a:t>
            </a:r>
            <a:r>
              <a:rPr lang="ru-RU" sz="2000" dirty="0" smtClean="0"/>
              <a:t> </a:t>
            </a:r>
            <a:r>
              <a:rPr lang="ru-RU" sz="2000" dirty="0" smtClean="0"/>
              <a:t>об’єднує</a:t>
            </a:r>
            <a:r>
              <a:rPr lang="ru-RU" sz="2000" dirty="0" smtClean="0"/>
              <a:t> </a:t>
            </a:r>
            <a:r>
              <a:rPr lang="ru-RU" sz="2000" dirty="0" smtClean="0"/>
              <a:t>їх</a:t>
            </a:r>
            <a:r>
              <a:rPr lang="ru-RU" sz="2000" dirty="0" smtClean="0"/>
              <a:t> те, </a:t>
            </a:r>
            <a:r>
              <a:rPr lang="ru-RU" sz="2000" dirty="0" smtClean="0"/>
              <a:t>що</a:t>
            </a:r>
            <a:r>
              <a:rPr lang="ru-RU" sz="2000" dirty="0" smtClean="0"/>
              <a:t> </a:t>
            </a:r>
            <a:r>
              <a:rPr lang="ru-RU" sz="2000" dirty="0" smtClean="0"/>
              <a:t>процеси</a:t>
            </a:r>
            <a:r>
              <a:rPr lang="ru-RU" sz="2000" dirty="0" smtClean="0"/>
              <a:t> і </a:t>
            </a:r>
            <a:r>
              <a:rPr lang="ru-RU" sz="2000" dirty="0" smtClean="0"/>
              <a:t>технології</a:t>
            </a:r>
            <a:r>
              <a:rPr lang="ru-RU" sz="2000" dirty="0" smtClean="0"/>
              <a:t> </a:t>
            </a:r>
            <a:r>
              <a:rPr lang="ru-RU" sz="2000" dirty="0" smtClean="0"/>
              <a:t>усталені</a:t>
            </a:r>
            <a:r>
              <a:rPr lang="ru-RU" sz="2000" dirty="0" smtClean="0"/>
              <a:t>, а </a:t>
            </a:r>
            <a:r>
              <a:rPr lang="ru-RU" sz="2000" dirty="0" smtClean="0"/>
              <a:t>промислове</a:t>
            </a:r>
            <a:r>
              <a:rPr lang="ru-RU" sz="2000" dirty="0" smtClean="0"/>
              <a:t> </a:t>
            </a:r>
            <a:r>
              <a:rPr lang="ru-RU" sz="2000" dirty="0" smtClean="0"/>
              <a:t>виробництво</a:t>
            </a:r>
            <a:r>
              <a:rPr lang="ru-RU" sz="2000" dirty="0" smtClean="0"/>
              <a:t> </a:t>
            </a:r>
            <a:r>
              <a:rPr lang="ru-RU" sz="2000" dirty="0" smtClean="0"/>
              <a:t>налагоджене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050" name="Picture 2" descr="C:\Users\Alla\Desktop\ocean_wave_pow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4065447"/>
            <a:ext cx="3377069" cy="2532802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2" name="Picture 4" descr="C:\Users\Alla\Desktop\Энергия-Перемен-20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286124"/>
            <a:ext cx="3714776" cy="2296406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 descr="C:\Users\Alla\Desktop\5487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500570"/>
            <a:ext cx="3039362" cy="2026241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Вугілля</a:t>
            </a:r>
            <a:endParaRPr lang="ru-RU" sz="54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1571636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вистачить, якщо не скоротити темпи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споживання:</a:t>
            </a:r>
          </a:p>
          <a:p>
            <a:pPr marL="180000" indent="0">
              <a:buNone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uk-U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 118 років.</a:t>
            </a:r>
            <a:endParaRPr lang="uk-UA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чого і як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використовується:</a:t>
            </a:r>
          </a:p>
          <a:p>
            <a:pPr marL="180000" indent="0">
              <a:buNone/>
            </a:pPr>
            <a:r>
              <a:rPr lang="ru-RU" sz="2000" dirty="0" smtClean="0"/>
              <a:t>      </a:t>
            </a:r>
            <a:r>
              <a:rPr lang="ru-RU" sz="1800" dirty="0" smtClean="0"/>
              <a:t>Спалюється</a:t>
            </a:r>
            <a:r>
              <a:rPr lang="ru-RU" sz="1800" dirty="0" smtClean="0"/>
              <a:t> для </a:t>
            </a:r>
            <a:r>
              <a:rPr lang="ru-RU" sz="1800" dirty="0" smtClean="0"/>
              <a:t>отримання </a:t>
            </a:r>
            <a:r>
              <a:rPr lang="ru-RU" sz="1800" dirty="0" smtClean="0"/>
              <a:t>теплової та електроенергії </a:t>
            </a:r>
            <a:r>
              <a:rPr lang="ru-RU" sz="1800" dirty="0" smtClean="0"/>
              <a:t>енергії.</a:t>
            </a:r>
            <a:endParaRPr lang="ru-RU" sz="2000" i="1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Alla\Desktop\shutterstock_52903991-490x3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14620"/>
            <a:ext cx="4579664" cy="3345393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929190" y="2571745"/>
            <a:ext cx="421481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проблеми викликає:</a:t>
            </a:r>
          </a:p>
          <a:p>
            <a:r>
              <a:rPr lang="ru-RU" dirty="0" smtClean="0"/>
              <a:t>При спалюванні виділяється велика кількість 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(</a:t>
            </a:r>
            <a:r>
              <a:rPr lang="ru-RU" dirty="0" smtClean="0"/>
              <a:t>СО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посилює</a:t>
            </a:r>
            <a:r>
              <a:rPr lang="ru-RU" dirty="0" smtClean="0"/>
              <a:t> </a:t>
            </a:r>
            <a:r>
              <a:rPr lang="ru-RU" dirty="0" err="1" smtClean="0"/>
              <a:t>парниковий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і </a:t>
            </a:r>
            <a:r>
              <a:rPr lang="ru-RU" dirty="0" err="1" smtClean="0"/>
              <a:t>спричиняє</a:t>
            </a:r>
            <a:r>
              <a:rPr lang="ru-RU" dirty="0" smtClean="0"/>
              <a:t> 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Наземний</a:t>
            </a:r>
            <a:r>
              <a:rPr lang="ru-RU" dirty="0" smtClean="0"/>
              <a:t> </a:t>
            </a:r>
            <a:r>
              <a:rPr lang="ru-RU" dirty="0" err="1" smtClean="0"/>
              <a:t>видобуток</a:t>
            </a:r>
            <a:r>
              <a:rPr lang="ru-RU" dirty="0" smtClean="0"/>
              <a:t>  </a:t>
            </a:r>
            <a:r>
              <a:rPr lang="ru-RU" dirty="0" err="1" smtClean="0"/>
              <a:t>руйнує</a:t>
            </a:r>
            <a:r>
              <a:rPr lang="ru-RU" dirty="0" smtClean="0"/>
              <a:t> </a:t>
            </a:r>
            <a:r>
              <a:rPr lang="ru-RU" dirty="0" err="1" smtClean="0"/>
              <a:t>ландшафти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r>
              <a:rPr lang="ru-RU" dirty="0" err="1" smtClean="0"/>
              <a:t>Відходи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, </a:t>
            </a:r>
            <a:r>
              <a:rPr lang="ru-RU" dirty="0" err="1" smtClean="0"/>
              <a:t>переробки</a:t>
            </a:r>
            <a:r>
              <a:rPr lang="ru-RU" dirty="0" smtClean="0"/>
              <a:t> і </a:t>
            </a:r>
            <a:r>
              <a:rPr lang="ru-RU" dirty="0" err="1" smtClean="0"/>
              <a:t>спалювання</a:t>
            </a:r>
            <a:r>
              <a:rPr lang="ru-RU" dirty="0" smtClean="0"/>
              <a:t> </a:t>
            </a:r>
            <a:r>
              <a:rPr lang="ru-RU" dirty="0" err="1" smtClean="0"/>
              <a:t>забруднюють</a:t>
            </a:r>
            <a:r>
              <a:rPr lang="ru-RU" dirty="0" smtClean="0"/>
              <a:t> </a:t>
            </a:r>
            <a:r>
              <a:rPr lang="ru-RU" dirty="0" err="1" smtClean="0"/>
              <a:t>велетенські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Газ</a:t>
            </a:r>
            <a:endParaRPr lang="ru-RU" sz="54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1571636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вистачить, якщо не скоротити темпи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споживання:</a:t>
            </a:r>
          </a:p>
          <a:p>
            <a:pPr marL="180000" indent="0">
              <a:buNone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1800" dirty="0" smtClean="0"/>
              <a:t>59 – 63 </a:t>
            </a:r>
            <a:r>
              <a:rPr lang="ru-RU" sz="1800" dirty="0" smtClean="0"/>
              <a:t>роки.</a:t>
            </a:r>
            <a:endParaRPr lang="uk-UA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чого і як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використовується:</a:t>
            </a:r>
          </a:p>
          <a:p>
            <a:pPr marL="180000" indent="0">
              <a:buNone/>
            </a:pPr>
            <a:r>
              <a:rPr lang="ru-RU" sz="2000" dirty="0" smtClean="0"/>
              <a:t>      </a:t>
            </a:r>
            <a:r>
              <a:rPr lang="ru-RU" sz="1800" dirty="0" smtClean="0"/>
              <a:t>Спалюється для отримання теплової та електроенергії </a:t>
            </a:r>
            <a:r>
              <a:rPr lang="ru-RU" sz="1800" dirty="0" smtClean="0"/>
              <a:t>енергії.</a:t>
            </a:r>
            <a:endParaRPr lang="ru-RU" sz="2000" i="1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428868"/>
            <a:ext cx="892975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проблеми викликає:</a:t>
            </a:r>
          </a:p>
          <a:p>
            <a:r>
              <a:rPr lang="ru-RU" dirty="0" err="1" smtClean="0"/>
              <a:t>Спалювання</a:t>
            </a:r>
            <a:r>
              <a:rPr lang="ru-RU" dirty="0" smtClean="0"/>
              <a:t> </a:t>
            </a:r>
            <a:r>
              <a:rPr lang="ru-RU" dirty="0" smtClean="0"/>
              <a:t>газу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нешкідливе</a:t>
            </a:r>
            <a:r>
              <a:rPr lang="ru-RU" dirty="0" smtClean="0"/>
              <a:t> для </a:t>
            </a:r>
            <a:r>
              <a:rPr lang="ru-RU" dirty="0" err="1" smtClean="0"/>
              <a:t>довкілля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витоків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метан, </a:t>
            </a:r>
            <a:r>
              <a:rPr lang="ru-RU" dirty="0" err="1" smtClean="0"/>
              <a:t>який</a:t>
            </a:r>
            <a:r>
              <a:rPr lang="ru-RU" dirty="0" smtClean="0"/>
              <a:t> за </a:t>
            </a:r>
            <a:r>
              <a:rPr lang="ru-RU" dirty="0" err="1" smtClean="0"/>
              <a:t>парниковим</a:t>
            </a:r>
            <a:r>
              <a:rPr lang="ru-RU" dirty="0" smtClean="0"/>
              <a:t> </a:t>
            </a:r>
            <a:r>
              <a:rPr lang="ru-RU" dirty="0" err="1" smtClean="0"/>
              <a:t>ефектом</a:t>
            </a:r>
            <a:r>
              <a:rPr lang="ru-RU" dirty="0" smtClean="0"/>
              <a:t> у 33 рази </a:t>
            </a:r>
            <a:r>
              <a:rPr lang="ru-RU" dirty="0" err="1" smtClean="0"/>
              <a:t>перевищує</a:t>
            </a:r>
            <a:r>
              <a:rPr lang="ru-RU" dirty="0" smtClean="0"/>
              <a:t> СО</a:t>
            </a:r>
            <a:r>
              <a:rPr lang="ru-RU" baseline="-25000" dirty="0" smtClean="0"/>
              <a:t>2</a:t>
            </a:r>
            <a:endParaRPr lang="ru-RU" dirty="0"/>
          </a:p>
        </p:txBody>
      </p:sp>
      <p:pic>
        <p:nvPicPr>
          <p:cNvPr id="4099" name="Picture 3" descr="C:\Users\Alla\Desktop\1355674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786190"/>
            <a:ext cx="5786478" cy="2959244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Нафта</a:t>
            </a:r>
            <a:endParaRPr lang="ru-RU" sz="54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1857388"/>
          </a:xfrm>
        </p:spPr>
        <p:txBody>
          <a:bodyPr>
            <a:normAutofit fontScale="92500"/>
          </a:bodyPr>
          <a:lstStyle/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вистачить, якщо не скоротити темпи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споживання:</a:t>
            </a:r>
          </a:p>
          <a:p>
            <a:pPr marL="180000" indent="0">
              <a:buNone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1800" dirty="0" smtClean="0"/>
              <a:t>41 – 46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</a:t>
            </a:r>
            <a:endParaRPr lang="uk-UA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чого і як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використовується:</a:t>
            </a:r>
          </a:p>
          <a:p>
            <a:pPr marL="180000" indent="0">
              <a:buNone/>
            </a:pPr>
            <a:r>
              <a:rPr lang="ru-RU" sz="2000" dirty="0" smtClean="0"/>
              <a:t>      </a:t>
            </a:r>
            <a:r>
              <a:rPr lang="ru-RU" sz="1800" dirty="0" err="1" smtClean="0"/>
              <a:t>Переробляється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пальне</a:t>
            </a:r>
            <a:r>
              <a:rPr lang="ru-RU" sz="1800" dirty="0" smtClean="0"/>
              <a:t> та </a:t>
            </a:r>
            <a:r>
              <a:rPr lang="ru-RU" sz="1800" dirty="0" err="1" smtClean="0"/>
              <a:t>мастила</a:t>
            </a:r>
            <a:r>
              <a:rPr lang="ru-RU" sz="1800" dirty="0" smtClean="0"/>
              <a:t>, широко використовується у </a:t>
            </a:r>
            <a:r>
              <a:rPr lang="ru-RU" sz="1800" dirty="0" err="1" smtClean="0"/>
              <a:t>хімічній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(</a:t>
            </a:r>
            <a:r>
              <a:rPr lang="ru-RU" sz="1800" dirty="0" err="1" smtClean="0"/>
              <a:t>виробництво</a:t>
            </a:r>
            <a:r>
              <a:rPr lang="ru-RU" sz="1800" dirty="0" smtClean="0"/>
              <a:t> штучного каучуку, </a:t>
            </a:r>
            <a:r>
              <a:rPr lang="ru-RU" sz="1800" dirty="0" err="1" smtClean="0"/>
              <a:t>пластмас</a:t>
            </a:r>
            <a:r>
              <a:rPr lang="ru-RU" sz="1800" dirty="0" smtClean="0"/>
              <a:t>, </a:t>
            </a:r>
            <a:r>
              <a:rPr lang="ru-RU" sz="1800" dirty="0" err="1" smtClean="0"/>
              <a:t>миючих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засобів</a:t>
            </a:r>
            <a:r>
              <a:rPr lang="ru-RU" sz="1800" dirty="0" smtClean="0"/>
              <a:t>)</a:t>
            </a:r>
            <a:endParaRPr lang="ru-RU" sz="2000" i="1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86058"/>
            <a:ext cx="335758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проблеми викликає:</a:t>
            </a:r>
          </a:p>
          <a:p>
            <a:r>
              <a:rPr lang="ru-RU" dirty="0" err="1" smtClean="0"/>
              <a:t>Аварії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,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та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спричиняють</a:t>
            </a:r>
            <a:r>
              <a:rPr lang="ru-RU" dirty="0" smtClean="0"/>
              <a:t> </a:t>
            </a:r>
            <a:r>
              <a:rPr lang="ru-RU" dirty="0" err="1" smtClean="0"/>
              <a:t>катастрофічне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,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нафтопохідне</a:t>
            </a:r>
            <a:r>
              <a:rPr lang="ru-RU" dirty="0" smtClean="0"/>
              <a:t> </a:t>
            </a:r>
            <a:r>
              <a:rPr lang="ru-RU" dirty="0" err="1" smtClean="0"/>
              <a:t>пальне</a:t>
            </a:r>
            <a:r>
              <a:rPr lang="ru-RU" dirty="0" smtClean="0"/>
              <a:t> (бензин) при спалюванні у </a:t>
            </a:r>
            <a:r>
              <a:rPr lang="ru-RU" dirty="0" err="1" smtClean="0"/>
              <a:t>двигунах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smtClean="0"/>
              <a:t>СО</a:t>
            </a:r>
            <a:r>
              <a:rPr lang="ru-RU" baseline="-25000" dirty="0" smtClean="0"/>
              <a:t>2.</a:t>
            </a:r>
            <a:endParaRPr lang="ru-RU" dirty="0"/>
          </a:p>
        </p:txBody>
      </p:sp>
      <p:pic>
        <p:nvPicPr>
          <p:cNvPr id="5122" name="Picture 2" descr="C:\Users\Alla\Desktop\Neft_e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71942"/>
            <a:ext cx="3877798" cy="2574858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3" name="Picture 3" descr="C:\Users\Alla\Desktop\kaplya nef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496"/>
            <a:ext cx="2233612" cy="2233612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Енергія великої води</a:t>
            </a:r>
            <a:endParaRPr lang="ru-RU" sz="54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1571636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вистачить, якщо не скоротити темпи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споживання:</a:t>
            </a:r>
          </a:p>
          <a:p>
            <a:pPr marL="180000" indent="0">
              <a:buNone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1800" dirty="0" err="1" smtClean="0"/>
              <a:t>Відновлювана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чого і як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використовується:</a:t>
            </a:r>
          </a:p>
          <a:p>
            <a:pPr marL="180000" indent="0">
              <a:buNone/>
            </a:pPr>
            <a:r>
              <a:rPr lang="ru-RU" sz="2000" dirty="0" smtClean="0"/>
              <a:t>      </a:t>
            </a:r>
            <a:r>
              <a:rPr lang="ru-RU" sz="1800" dirty="0" err="1" smtClean="0"/>
              <a:t>Джерело</a:t>
            </a:r>
            <a:r>
              <a:rPr lang="ru-RU" sz="1800" dirty="0" smtClean="0"/>
              <a:t> </a:t>
            </a:r>
            <a:r>
              <a:rPr lang="ru-RU" sz="1800" dirty="0" smtClean="0"/>
              <a:t>електроенергії.</a:t>
            </a:r>
            <a:endParaRPr lang="ru-RU" sz="1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02" y="2579906"/>
            <a:ext cx="507209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проблеми викликає: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спорудження</a:t>
            </a:r>
            <a:r>
              <a:rPr lang="ru-RU" dirty="0" smtClean="0"/>
              <a:t> великих </a:t>
            </a:r>
            <a:r>
              <a:rPr lang="ru-RU" dirty="0" err="1" smtClean="0"/>
              <a:t>гідроелектростанцій</a:t>
            </a:r>
            <a:r>
              <a:rPr lang="ru-RU" dirty="0" smtClean="0"/>
              <a:t> </a:t>
            </a:r>
            <a:r>
              <a:rPr lang="ru-RU" dirty="0" err="1" smtClean="0"/>
              <a:t>затоплюються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знищуються</a:t>
            </a:r>
            <a:r>
              <a:rPr lang="ru-RU" dirty="0" smtClean="0"/>
              <a:t> поля,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пам’ятки</a:t>
            </a:r>
            <a:r>
              <a:rPr lang="ru-RU" dirty="0" smtClean="0"/>
              <a:t>,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ареали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 err="1" smtClean="0"/>
              <a:t>Дамби</a:t>
            </a:r>
            <a:r>
              <a:rPr lang="ru-RU" dirty="0" smtClean="0"/>
              <a:t> </a:t>
            </a:r>
            <a:r>
              <a:rPr lang="ru-RU" dirty="0" err="1" smtClean="0"/>
              <a:t>заважають</a:t>
            </a:r>
            <a:r>
              <a:rPr lang="ru-RU" dirty="0" smtClean="0"/>
              <a:t> </a:t>
            </a:r>
            <a:r>
              <a:rPr lang="ru-RU" dirty="0" err="1" smtClean="0"/>
              <a:t>розмножуватися</a:t>
            </a:r>
            <a:r>
              <a:rPr lang="ru-RU" dirty="0" smtClean="0"/>
              <a:t> і нормально </a:t>
            </a:r>
            <a:r>
              <a:rPr lang="ru-RU" dirty="0" err="1" smtClean="0"/>
              <a:t>існувати</a:t>
            </a:r>
            <a:r>
              <a:rPr lang="ru-RU" dirty="0" smtClean="0"/>
              <a:t> </a:t>
            </a:r>
            <a:r>
              <a:rPr lang="ru-RU" dirty="0" err="1" smtClean="0"/>
              <a:t>рибі</a:t>
            </a:r>
            <a:r>
              <a:rPr lang="ru-RU" dirty="0" smtClean="0"/>
              <a:t>. </a:t>
            </a:r>
            <a:r>
              <a:rPr lang="ru-RU" dirty="0" err="1" smtClean="0"/>
              <a:t>Зважаючи</a:t>
            </a:r>
            <a:r>
              <a:rPr lang="ru-RU" dirty="0" smtClean="0"/>
              <a:t> на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глибину</a:t>
            </a:r>
            <a:r>
              <a:rPr lang="ru-RU" dirty="0" smtClean="0"/>
              <a:t>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, у них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влітку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спостерігати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так званого «</a:t>
            </a:r>
            <a:r>
              <a:rPr lang="ru-RU" dirty="0" err="1" smtClean="0"/>
              <a:t>цвітіння</a:t>
            </a:r>
            <a:r>
              <a:rPr lang="ru-RU" dirty="0" smtClean="0"/>
              <a:t> води», яке </a:t>
            </a:r>
            <a:r>
              <a:rPr lang="ru-RU" dirty="0" err="1" smtClean="0"/>
              <a:t>призводить</a:t>
            </a:r>
            <a:r>
              <a:rPr lang="ru-RU" dirty="0" smtClean="0"/>
              <a:t> до мору </a:t>
            </a:r>
            <a:r>
              <a:rPr lang="ru-RU" dirty="0" err="1" smtClean="0"/>
              <a:t>риби</a:t>
            </a:r>
            <a:r>
              <a:rPr lang="ru-RU" dirty="0" smtClean="0"/>
              <a:t> через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розчиненого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. До того ж «</a:t>
            </a:r>
            <a:r>
              <a:rPr lang="ru-RU" dirty="0" err="1" smtClean="0"/>
              <a:t>квітучу</a:t>
            </a:r>
            <a:r>
              <a:rPr lang="ru-RU" dirty="0" smtClean="0"/>
              <a:t>» воду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складніше</a:t>
            </a:r>
            <a:r>
              <a:rPr lang="ru-RU" dirty="0" smtClean="0"/>
              <a:t> </a:t>
            </a:r>
            <a:r>
              <a:rPr lang="ru-RU" dirty="0" err="1" smtClean="0"/>
              <a:t>очистити</a:t>
            </a:r>
            <a:r>
              <a:rPr lang="ru-RU" dirty="0" smtClean="0"/>
              <a:t> до стану </a:t>
            </a:r>
            <a:r>
              <a:rPr lang="ru-RU" dirty="0" err="1" smtClean="0"/>
              <a:t>питної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C:\Users\Alla\Desktop\shutterstock_50832721-490x3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785590"/>
            <a:ext cx="3286148" cy="1954629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147" name="Picture 3" descr="C:\Users\Alla\Desktop\dam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71744"/>
            <a:ext cx="3286148" cy="1950685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Ядерне</a:t>
            </a:r>
            <a:r>
              <a:rPr lang="ru-RU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паливо</a:t>
            </a:r>
            <a:r>
              <a:rPr lang="ru-RU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ru-RU" sz="54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1571636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вистачить, якщо не скоротити темпи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споживання:</a:t>
            </a:r>
          </a:p>
          <a:p>
            <a:pPr marL="180000" indent="0">
              <a:buNone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1800" dirty="0" smtClean="0"/>
              <a:t>100+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чого і як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використовується:</a:t>
            </a:r>
          </a:p>
          <a:p>
            <a:pPr marL="180000" indent="0">
              <a:buNone/>
            </a:pPr>
            <a:r>
              <a:rPr lang="ru-RU" sz="2000" dirty="0" smtClean="0"/>
              <a:t>      </a:t>
            </a:r>
            <a:r>
              <a:rPr lang="ru-RU" sz="1800" dirty="0" err="1" smtClean="0"/>
              <a:t>Джерело</a:t>
            </a:r>
            <a:r>
              <a:rPr lang="ru-RU" sz="1800" dirty="0" smtClean="0"/>
              <a:t> електроенергії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357430"/>
            <a:ext cx="9144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проблеми викликає:</a:t>
            </a:r>
          </a:p>
          <a:p>
            <a:r>
              <a:rPr lang="ru-RU" dirty="0" err="1" smtClean="0"/>
              <a:t>Видобуток</a:t>
            </a:r>
            <a:r>
              <a:rPr lang="ru-RU" dirty="0" smtClean="0"/>
              <a:t> та </a:t>
            </a:r>
            <a:r>
              <a:rPr lang="ru-RU" dirty="0" err="1" smtClean="0"/>
              <a:t>збагачення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радіоактивними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елементами</a:t>
            </a:r>
            <a:r>
              <a:rPr lang="ru-RU" dirty="0" smtClean="0"/>
              <a:t>.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безпечної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 </a:t>
            </a:r>
            <a:r>
              <a:rPr lang="ru-RU" dirty="0" err="1" smtClean="0"/>
              <a:t>атомної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промисловості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аварії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радіоактивне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людей </a:t>
            </a:r>
            <a:r>
              <a:rPr lang="ru-RU" dirty="0" smtClean="0"/>
              <a:t>і на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непридатними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Users\Alla\Desktop\shutterstock_40118764-490x3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119484"/>
            <a:ext cx="5429288" cy="3623219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Деревина</a:t>
            </a:r>
            <a:endParaRPr lang="ru-RU" sz="54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1571636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вистачить, якщо не скоротити темпи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споживання:</a:t>
            </a:r>
          </a:p>
          <a:p>
            <a:pPr marL="180000" indent="0">
              <a:buNone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1800" dirty="0" err="1" smtClean="0"/>
              <a:t>Відновлювана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повільно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pPr marL="180000" indent="0">
              <a:buNone/>
            </a:pP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чого і як </a:t>
            </a:r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використовується:</a:t>
            </a:r>
          </a:p>
          <a:p>
            <a:pPr marL="180000" indent="0">
              <a:buNone/>
            </a:pPr>
            <a:r>
              <a:rPr lang="ru-RU" sz="2000" dirty="0" smtClean="0"/>
              <a:t>      </a:t>
            </a:r>
            <a:r>
              <a:rPr lang="ru-RU" sz="1800" dirty="0" smtClean="0"/>
              <a:t>Спалюється для отримання  теплової </a:t>
            </a:r>
            <a:r>
              <a:rPr lang="ru-RU" sz="1800" dirty="0" smtClean="0"/>
              <a:t>енергії.</a:t>
            </a:r>
            <a:endParaRPr lang="ru-RU" sz="1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357430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проблеми викликає:</a:t>
            </a:r>
          </a:p>
          <a:p>
            <a:r>
              <a:rPr lang="ru-RU" dirty="0" err="1" smtClean="0"/>
              <a:t>Вирубування</a:t>
            </a:r>
            <a:r>
              <a:rPr lang="ru-RU" dirty="0" smtClean="0"/>
              <a:t> дерев </a:t>
            </a:r>
            <a:r>
              <a:rPr lang="ru-RU" dirty="0" err="1" smtClean="0"/>
              <a:t>спричинює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. При спалюванні виділяється велика кількість СО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посилює</a:t>
            </a:r>
            <a:r>
              <a:rPr lang="ru-RU" dirty="0" smtClean="0"/>
              <a:t> </a:t>
            </a:r>
            <a:r>
              <a:rPr lang="ru-RU" dirty="0" err="1" smtClean="0"/>
              <a:t>парниковий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і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C:\Users\Alla\Desktop\2012-10-24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643314"/>
            <a:ext cx="8358246" cy="3119416"/>
          </a:xfrm>
          <a:prstGeom prst="rect">
            <a:avLst/>
          </a:prstGeom>
          <a:ln w="57150" cap="sq" cmpd="thickThin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485</Words>
  <PresentationFormat>Экран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Традиційні джерела енергії</vt:lpstr>
      <vt:lpstr>Зміст:</vt:lpstr>
      <vt:lpstr>Традиційні джерела енергії </vt:lpstr>
      <vt:lpstr>Вугілля</vt:lpstr>
      <vt:lpstr>Газ</vt:lpstr>
      <vt:lpstr>Нафта</vt:lpstr>
      <vt:lpstr>Енергія великої води</vt:lpstr>
      <vt:lpstr>Ядерне паливо </vt:lpstr>
      <vt:lpstr>Деревина</vt:lpstr>
      <vt:lpstr>Торф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Альтернативні види палива</dc:title>
  <dc:creator>Alla</dc:creator>
  <cp:lastModifiedBy>Alla</cp:lastModifiedBy>
  <cp:revision>12</cp:revision>
  <dcterms:created xsi:type="dcterms:W3CDTF">2013-01-27T14:43:56Z</dcterms:created>
  <dcterms:modified xsi:type="dcterms:W3CDTF">2013-01-27T16:25:08Z</dcterms:modified>
</cp:coreProperties>
</file>